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68" r:id="rId2"/>
    <p:sldId id="276" r:id="rId3"/>
    <p:sldId id="327" r:id="rId4"/>
    <p:sldId id="328" r:id="rId5"/>
    <p:sldId id="329" r:id="rId6"/>
    <p:sldId id="330" r:id="rId7"/>
    <p:sldId id="331" r:id="rId8"/>
    <p:sldId id="332" r:id="rId9"/>
    <p:sldId id="333" r:id="rId10"/>
    <p:sldId id="334" r:id="rId11"/>
    <p:sldId id="335"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a Mehmood" initials="SM" lastIdx="1" clrIdx="0">
    <p:extLst>
      <p:ext uri="{19B8F6BF-5375-455C-9EA6-DF929625EA0E}">
        <p15:presenceInfo xmlns:p15="http://schemas.microsoft.com/office/powerpoint/2012/main" userId="S-1-5-21-1651119330-1013474095-91958013-1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634"/>
    <a:srgbClr val="009386"/>
    <a:srgbClr val="E87B0E"/>
    <a:srgbClr val="0076B0"/>
    <a:srgbClr val="CA104A"/>
    <a:srgbClr val="E69A10"/>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44" d="100"/>
          <a:sy n="44" d="100"/>
        </p:scale>
        <p:origin x="1254" y="60"/>
      </p:cViewPr>
      <p:guideLst>
        <p:guide orient="horz" pos="2160"/>
        <p:guide pos="2880"/>
        <p:guide pos="340"/>
        <p:guide orient="horz" pos="3952"/>
        <p:guide pos="5420"/>
        <p:guide orient="horz" pos="346"/>
        <p:guide pos="476"/>
        <p:guide orient="horz" pos="482"/>
        <p:guide orient="horz" pos="3861"/>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11/09/2020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11/09/2020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twinkl-life"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twinkl-life"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1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09386"/>
                </a:solidFill>
              </a:rPr>
              <a:t>Keeping Equipment Clean </a:t>
            </a:r>
          </a:p>
        </p:txBody>
      </p:sp>
      <p:sp>
        <p:nvSpPr>
          <p:cNvPr id="8" name="Rounded Rectangle 1">
            <a:extLst>
              <a:ext uri="{FF2B5EF4-FFF2-40B4-BE49-F238E27FC236}">
                <a16:creationId xmlns:a16="http://schemas.microsoft.com/office/drawing/2014/main" id="{B20D6A9C-6BE1-4854-8249-79DCD579E8F8}"/>
              </a:ext>
            </a:extLst>
          </p:cNvPr>
          <p:cNvSpPr/>
          <p:nvPr/>
        </p:nvSpPr>
        <p:spPr>
          <a:xfrm>
            <a:off x="-231863" y="4260224"/>
            <a:ext cx="5280113" cy="1148071"/>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en-US" dirty="0">
                <a:latin typeface="Twinkl" pitchFamily="2" charset="0"/>
              </a:rPr>
              <a:t>If we need to ask for equipment or help, we must remember to stay in our seat and put our hand up</a:t>
            </a:r>
            <a:r>
              <a:rPr lang="en-US" dirty="0"/>
              <a:t>.</a:t>
            </a:r>
          </a:p>
        </p:txBody>
      </p:sp>
      <p:sp>
        <p:nvSpPr>
          <p:cNvPr id="13" name="Rounded Rectangle 1">
            <a:extLst>
              <a:ext uri="{FF2B5EF4-FFF2-40B4-BE49-F238E27FC236}">
                <a16:creationId xmlns:a16="http://schemas.microsoft.com/office/drawing/2014/main" id="{967244D0-873B-4B6E-AC14-9F44DC05AF58}"/>
              </a:ext>
            </a:extLst>
          </p:cNvPr>
          <p:cNvSpPr/>
          <p:nvPr/>
        </p:nvSpPr>
        <p:spPr>
          <a:xfrm>
            <a:off x="834936" y="1436956"/>
            <a:ext cx="7553413" cy="1763444"/>
          </a:xfrm>
          <a:prstGeom prst="roundRect">
            <a:avLst>
              <a:gd name="adj" fmla="val 10817"/>
            </a:avLst>
          </a:prstGeom>
          <a:solidFill>
            <a:schemeClr val="bg1"/>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dirty="0">
                <a:solidFill>
                  <a:schemeClr val="tx1"/>
                </a:solidFill>
                <a:latin typeface="Twinkl" pitchFamily="2" charset="0"/>
              </a:rPr>
              <a:t>We can stay safe by keeping our tables and equipment clean.</a:t>
            </a:r>
          </a:p>
          <a:p>
            <a:pPr algn="ctr"/>
            <a:r>
              <a:rPr lang="en-US" dirty="0">
                <a:solidFill>
                  <a:schemeClr val="tx1"/>
                </a:solidFill>
                <a:latin typeface="Twinkl" pitchFamily="2" charset="0"/>
              </a:rPr>
              <a:t>We must clean what we use if we are asked to by our teacher.</a:t>
            </a:r>
          </a:p>
          <a:p>
            <a:pPr algn="ctr"/>
            <a:r>
              <a:rPr lang="en-US" dirty="0">
                <a:solidFill>
                  <a:schemeClr val="tx1"/>
                </a:solidFill>
                <a:latin typeface="Twinkl" pitchFamily="2" charset="0"/>
              </a:rPr>
              <a:t>We must not share any equipment with our friends. </a:t>
            </a:r>
          </a:p>
          <a:p>
            <a:pPr algn="ctr"/>
            <a:r>
              <a:rPr lang="en-US" dirty="0">
                <a:solidFill>
                  <a:schemeClr val="tx1"/>
                </a:solidFill>
                <a:latin typeface="Twinkl" pitchFamily="2" charset="0"/>
              </a:rPr>
              <a:t>Washing our hands regularly helps keep our equipment clean.</a:t>
            </a:r>
          </a:p>
          <a:p>
            <a:pPr algn="ctr"/>
            <a:r>
              <a:rPr lang="en-US" dirty="0">
                <a:solidFill>
                  <a:schemeClr val="tx1"/>
                </a:solidFill>
                <a:latin typeface="Twinkl" pitchFamily="2" charset="0"/>
              </a:rPr>
              <a:t>If we sneeze or cough into a tissue, we must put it in the bin.</a:t>
            </a:r>
          </a:p>
        </p:txBody>
      </p:sp>
      <p:pic>
        <p:nvPicPr>
          <p:cNvPr id="4" name="Picture 3">
            <a:extLst>
              <a:ext uri="{FF2B5EF4-FFF2-40B4-BE49-F238E27FC236}">
                <a16:creationId xmlns:a16="http://schemas.microsoft.com/office/drawing/2014/main" id="{98B892E5-3DA8-426B-B252-A3A02DAE32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2189" y="3087139"/>
            <a:ext cx="2613112" cy="3116702"/>
          </a:xfrm>
          <a:prstGeom prst="rect">
            <a:avLst/>
          </a:prstGeom>
        </p:spPr>
      </p:pic>
    </p:spTree>
    <p:extLst>
      <p:ext uri="{BB962C8B-B14F-4D97-AF65-F5344CB8AC3E}">
        <p14:creationId xmlns:p14="http://schemas.microsoft.com/office/powerpoint/2010/main" val="376883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09386"/>
                </a:solidFill>
              </a:rPr>
              <a:t>Stay Safe, Stay Happy</a:t>
            </a:r>
          </a:p>
        </p:txBody>
      </p:sp>
      <p:sp>
        <p:nvSpPr>
          <p:cNvPr id="13" name="Rounded Rectangle 1">
            <a:extLst>
              <a:ext uri="{FF2B5EF4-FFF2-40B4-BE49-F238E27FC236}">
                <a16:creationId xmlns:a16="http://schemas.microsoft.com/office/drawing/2014/main" id="{967244D0-873B-4B6E-AC14-9F44DC05AF58}"/>
              </a:ext>
            </a:extLst>
          </p:cNvPr>
          <p:cNvSpPr/>
          <p:nvPr/>
        </p:nvSpPr>
        <p:spPr>
          <a:xfrm>
            <a:off x="755650" y="1370281"/>
            <a:ext cx="7632699" cy="877619"/>
          </a:xfrm>
          <a:prstGeom prst="roundRect">
            <a:avLst>
              <a:gd name="adj" fmla="val 14073"/>
            </a:avLst>
          </a:prstGeom>
          <a:solidFill>
            <a:schemeClr val="bg1"/>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lang="en-GB" dirty="0">
                <a:solidFill>
                  <a:schemeClr val="tx1"/>
                </a:solidFill>
                <a:latin typeface="Twinkl" pitchFamily="2" charset="0"/>
              </a:rPr>
              <a:t>It will take a bit of getting used to, but by remembering the rules, we can stay safe and be happy at school.</a:t>
            </a:r>
          </a:p>
        </p:txBody>
      </p:sp>
      <p:sp>
        <p:nvSpPr>
          <p:cNvPr id="10" name="Rectangle: Rounded Corners 9">
            <a:extLst>
              <a:ext uri="{FF2B5EF4-FFF2-40B4-BE49-F238E27FC236}">
                <a16:creationId xmlns:a16="http://schemas.microsoft.com/office/drawing/2014/main" id="{A938F324-FB1B-428E-9ACB-1D5A565D3221}"/>
              </a:ext>
            </a:extLst>
          </p:cNvPr>
          <p:cNvSpPr/>
          <p:nvPr/>
        </p:nvSpPr>
        <p:spPr>
          <a:xfrm>
            <a:off x="2484343" y="3294098"/>
            <a:ext cx="4175314" cy="4812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inkl" pitchFamily="2" charset="0"/>
              </a:rPr>
              <a:t>Keep your distance.</a:t>
            </a:r>
          </a:p>
        </p:txBody>
      </p:sp>
      <p:sp>
        <p:nvSpPr>
          <p:cNvPr id="11" name="Rectangle: Rounded Corners 10">
            <a:extLst>
              <a:ext uri="{FF2B5EF4-FFF2-40B4-BE49-F238E27FC236}">
                <a16:creationId xmlns:a16="http://schemas.microsoft.com/office/drawing/2014/main" id="{3CA5691B-22E8-4FF6-87F2-B44B798C3310}"/>
              </a:ext>
            </a:extLst>
          </p:cNvPr>
          <p:cNvSpPr/>
          <p:nvPr/>
        </p:nvSpPr>
        <p:spPr>
          <a:xfrm>
            <a:off x="1792101" y="3872882"/>
            <a:ext cx="5559798" cy="481263"/>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inkl" pitchFamily="2" charset="0"/>
              </a:rPr>
              <a:t>Wash your hands.</a:t>
            </a:r>
          </a:p>
        </p:txBody>
      </p:sp>
      <p:sp>
        <p:nvSpPr>
          <p:cNvPr id="12" name="Rectangle: Rounded Corners 11">
            <a:extLst>
              <a:ext uri="{FF2B5EF4-FFF2-40B4-BE49-F238E27FC236}">
                <a16:creationId xmlns:a16="http://schemas.microsoft.com/office/drawing/2014/main" id="{D6D851B3-7646-4199-BF9B-6B100980124D}"/>
              </a:ext>
            </a:extLst>
          </p:cNvPr>
          <p:cNvSpPr/>
          <p:nvPr/>
        </p:nvSpPr>
        <p:spPr>
          <a:xfrm>
            <a:off x="1792101" y="4451666"/>
            <a:ext cx="5559799" cy="4812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inkl" pitchFamily="2" charset="0"/>
              </a:rPr>
              <a:t>Don’t share equipment.</a:t>
            </a:r>
          </a:p>
        </p:txBody>
      </p:sp>
      <p:sp>
        <p:nvSpPr>
          <p:cNvPr id="14" name="Rectangle: Rounded Corners 13">
            <a:extLst>
              <a:ext uri="{FF2B5EF4-FFF2-40B4-BE49-F238E27FC236}">
                <a16:creationId xmlns:a16="http://schemas.microsoft.com/office/drawing/2014/main" id="{B59B4B0E-0AA2-494E-89E3-A9DF000083E0}"/>
              </a:ext>
            </a:extLst>
          </p:cNvPr>
          <p:cNvSpPr/>
          <p:nvPr/>
        </p:nvSpPr>
        <p:spPr>
          <a:xfrm>
            <a:off x="1619251" y="5030450"/>
            <a:ext cx="5943600" cy="481263"/>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inkl" pitchFamily="2" charset="0"/>
              </a:rPr>
              <a:t>Show someone you care.</a:t>
            </a:r>
          </a:p>
        </p:txBody>
      </p:sp>
      <p:pic>
        <p:nvPicPr>
          <p:cNvPr id="6" name="Picture 5">
            <a:extLst>
              <a:ext uri="{FF2B5EF4-FFF2-40B4-BE49-F238E27FC236}">
                <a16:creationId xmlns:a16="http://schemas.microsoft.com/office/drawing/2014/main" id="{941E9708-5864-4B7F-AEC7-53E01FBC19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845" y="2355062"/>
            <a:ext cx="7272309" cy="3384836"/>
          </a:xfrm>
          <a:prstGeom prst="rect">
            <a:avLst/>
          </a:prstGeom>
        </p:spPr>
      </p:pic>
      <p:pic>
        <p:nvPicPr>
          <p:cNvPr id="15" name="Picture 14">
            <a:extLst>
              <a:ext uri="{FF2B5EF4-FFF2-40B4-BE49-F238E27FC236}">
                <a16:creationId xmlns:a16="http://schemas.microsoft.com/office/drawing/2014/main" id="{189EF83D-F68E-44C4-9D22-97D962C939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370" y="2355062"/>
            <a:ext cx="7272309" cy="3384836"/>
          </a:xfrm>
          <a:prstGeom prst="rect">
            <a:avLst/>
          </a:prstGeom>
        </p:spPr>
      </p:pic>
      <p:sp>
        <p:nvSpPr>
          <p:cNvPr id="16" name="Rounded Rectangle 1">
            <a:extLst>
              <a:ext uri="{FF2B5EF4-FFF2-40B4-BE49-F238E27FC236}">
                <a16:creationId xmlns:a16="http://schemas.microsoft.com/office/drawing/2014/main" id="{19B98088-EDA0-4E2A-B8F4-8CBC35B3A6A6}"/>
              </a:ext>
            </a:extLst>
          </p:cNvPr>
          <p:cNvSpPr/>
          <p:nvPr/>
        </p:nvSpPr>
        <p:spPr>
          <a:xfrm>
            <a:off x="3540125" y="5775038"/>
            <a:ext cx="2063749" cy="1244815"/>
          </a:xfrm>
          <a:prstGeom prst="roundRect">
            <a:avLst>
              <a:gd name="adj" fmla="val 14073"/>
            </a:avLst>
          </a:prstGeom>
          <a:solidFill>
            <a:schemeClr val="bg1"/>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90000" bIns="612000" rtlCol="0" anchor="ctr"/>
          <a:lstStyle/>
          <a:p>
            <a:pPr algn="ctr"/>
            <a:r>
              <a:rPr lang="en-GB" sz="2400" b="1" dirty="0">
                <a:solidFill>
                  <a:schemeClr val="tx1"/>
                </a:solidFill>
                <a:latin typeface="Twinkl" pitchFamily="2" charset="0"/>
              </a:rPr>
              <a:t>Stay Safe.</a:t>
            </a:r>
          </a:p>
        </p:txBody>
      </p:sp>
    </p:spTree>
    <p:extLst>
      <p:ext uri="{BB962C8B-B14F-4D97-AF65-F5344CB8AC3E}">
        <p14:creationId xmlns:p14="http://schemas.microsoft.com/office/powerpoint/2010/main" val="18157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09386"/>
                </a:solidFill>
              </a:rPr>
              <a:t>It’s Good to Be Back</a:t>
            </a:r>
          </a:p>
        </p:txBody>
      </p:sp>
      <p:sp>
        <p:nvSpPr>
          <p:cNvPr id="3" name="Rectangle 2"/>
          <p:cNvSpPr/>
          <p:nvPr/>
        </p:nvSpPr>
        <p:spPr>
          <a:xfrm>
            <a:off x="755649" y="1486934"/>
            <a:ext cx="6854826" cy="646331"/>
          </a:xfrm>
          <a:prstGeom prst="rect">
            <a:avLst/>
          </a:prstGeom>
        </p:spPr>
        <p:txBody>
          <a:bodyPr wrap="square">
            <a:spAutoFit/>
          </a:bodyPr>
          <a:lstStyle/>
          <a:p>
            <a:r>
              <a:rPr lang="en-US" dirty="0">
                <a:latin typeface="Twinkl" pitchFamily="2" charset="0"/>
              </a:rPr>
              <a:t>Schools all over the world have been closed to help keep us safe from coronavirus. </a:t>
            </a:r>
          </a:p>
        </p:txBody>
      </p:sp>
      <p:sp>
        <p:nvSpPr>
          <p:cNvPr id="12" name="Rectangle 11"/>
          <p:cNvSpPr/>
          <p:nvPr/>
        </p:nvSpPr>
        <p:spPr>
          <a:xfrm>
            <a:off x="755649" y="2286944"/>
            <a:ext cx="4576747" cy="646331"/>
          </a:xfrm>
          <a:prstGeom prst="rect">
            <a:avLst/>
          </a:prstGeom>
        </p:spPr>
        <p:txBody>
          <a:bodyPr wrap="square">
            <a:spAutoFit/>
          </a:bodyPr>
          <a:lstStyle/>
          <a:p>
            <a:r>
              <a:rPr lang="en-US" dirty="0">
                <a:latin typeface="Twinkl" pitchFamily="2" charset="0"/>
              </a:rPr>
              <a:t>For the last few months, children have been doing their schoolwork at home.</a:t>
            </a:r>
          </a:p>
        </p:txBody>
      </p:sp>
      <p:sp>
        <p:nvSpPr>
          <p:cNvPr id="7" name="Rectangle 6">
            <a:extLst>
              <a:ext uri="{FF2B5EF4-FFF2-40B4-BE49-F238E27FC236}">
                <a16:creationId xmlns:a16="http://schemas.microsoft.com/office/drawing/2014/main" id="{7A529D54-B4F8-4B48-B92A-BA896A0A86F8}"/>
              </a:ext>
            </a:extLst>
          </p:cNvPr>
          <p:cNvSpPr/>
          <p:nvPr/>
        </p:nvSpPr>
        <p:spPr>
          <a:xfrm>
            <a:off x="755650" y="3103709"/>
            <a:ext cx="4307240" cy="1200329"/>
          </a:xfrm>
          <a:prstGeom prst="rect">
            <a:avLst/>
          </a:prstGeom>
        </p:spPr>
        <p:txBody>
          <a:bodyPr wrap="square">
            <a:spAutoFit/>
          </a:bodyPr>
          <a:lstStyle/>
          <a:p>
            <a:r>
              <a:rPr lang="en-US" dirty="0">
                <a:latin typeface="Twinkl" pitchFamily="2" charset="0"/>
              </a:rPr>
              <a:t>Now it is safe for children in some classes to return to school.</a:t>
            </a:r>
          </a:p>
          <a:p>
            <a:endParaRPr lang="en-US" dirty="0">
              <a:latin typeface="Twinkl" pitchFamily="2" charset="0"/>
            </a:endParaRPr>
          </a:p>
          <a:p>
            <a:r>
              <a:rPr lang="en-US" dirty="0">
                <a:latin typeface="Twinkl" pitchFamily="2" charset="0"/>
              </a:rPr>
              <a:t>It is good to be back together again.</a:t>
            </a:r>
          </a:p>
        </p:txBody>
      </p:sp>
      <p:pic>
        <p:nvPicPr>
          <p:cNvPr id="5" name="Picture 4">
            <a:extLst>
              <a:ext uri="{FF2B5EF4-FFF2-40B4-BE49-F238E27FC236}">
                <a16:creationId xmlns:a16="http://schemas.microsoft.com/office/drawing/2014/main" id="{738EAFB6-0D89-4887-8A30-E3188E747D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37" t="471" r="13713" b="-471"/>
          <a:stretch/>
        </p:blipFill>
        <p:spPr>
          <a:xfrm>
            <a:off x="5062889" y="2243800"/>
            <a:ext cx="3123853" cy="3131005"/>
          </a:xfrm>
          <a:prstGeom prst="ellipse">
            <a:avLst/>
          </a:prstGeom>
          <a:ln w="28575">
            <a:solidFill>
              <a:srgbClr val="009386"/>
            </a:solidFill>
          </a:ln>
        </p:spPr>
      </p:pic>
      <p:pic>
        <p:nvPicPr>
          <p:cNvPr id="4" name="Picture 3">
            <a:extLst>
              <a:ext uri="{FF2B5EF4-FFF2-40B4-BE49-F238E27FC236}">
                <a16:creationId xmlns:a16="http://schemas.microsoft.com/office/drawing/2014/main" id="{BF0DB70E-7656-4C97-8F2A-75D0A7E88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202" y="4472322"/>
            <a:ext cx="3361097" cy="3314031"/>
          </a:xfrm>
          <a:prstGeom prst="rect">
            <a:avLst/>
          </a:prstGeom>
        </p:spPr>
      </p:pic>
    </p:spTree>
    <p:extLst>
      <p:ext uri="{BB962C8B-B14F-4D97-AF65-F5344CB8AC3E}">
        <p14:creationId xmlns:p14="http://schemas.microsoft.com/office/powerpoint/2010/main" val="338198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09386"/>
                </a:solidFill>
              </a:rPr>
              <a:t>Staying Safe</a:t>
            </a:r>
          </a:p>
        </p:txBody>
      </p:sp>
      <p:sp>
        <p:nvSpPr>
          <p:cNvPr id="3" name="Rectangle 2"/>
          <p:cNvSpPr/>
          <p:nvPr/>
        </p:nvSpPr>
        <p:spPr>
          <a:xfrm>
            <a:off x="755649" y="1486934"/>
            <a:ext cx="6588125" cy="369332"/>
          </a:xfrm>
          <a:prstGeom prst="rect">
            <a:avLst/>
          </a:prstGeom>
        </p:spPr>
        <p:txBody>
          <a:bodyPr wrap="square">
            <a:spAutoFit/>
          </a:bodyPr>
          <a:lstStyle/>
          <a:p>
            <a:r>
              <a:rPr lang="en-GB" dirty="0">
                <a:latin typeface="Twinkl" pitchFamily="2" charset="0"/>
              </a:rPr>
              <a:t>So far, we have been keeping safe by:</a:t>
            </a:r>
          </a:p>
        </p:txBody>
      </p:sp>
      <p:sp>
        <p:nvSpPr>
          <p:cNvPr id="2" name="Rectangle: Rounded Corners 1">
            <a:extLst>
              <a:ext uri="{FF2B5EF4-FFF2-40B4-BE49-F238E27FC236}">
                <a16:creationId xmlns:a16="http://schemas.microsoft.com/office/drawing/2014/main" id="{DB7170EA-820D-4813-9BB8-E49D6F6E9AE7}"/>
              </a:ext>
            </a:extLst>
          </p:cNvPr>
          <p:cNvSpPr/>
          <p:nvPr/>
        </p:nvSpPr>
        <p:spPr>
          <a:xfrm>
            <a:off x="755650" y="2134145"/>
            <a:ext cx="5462270" cy="481263"/>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Twinkl" pitchFamily="2" charset="0"/>
              </a:rPr>
              <a:t>staying at home</a:t>
            </a:r>
            <a:endParaRPr lang="en-GB" dirty="0">
              <a:solidFill>
                <a:schemeClr val="bg1"/>
              </a:solidFill>
            </a:endParaRPr>
          </a:p>
        </p:txBody>
      </p:sp>
      <p:sp>
        <p:nvSpPr>
          <p:cNvPr id="13" name="Rectangle: Rounded Corners 12">
            <a:extLst>
              <a:ext uri="{FF2B5EF4-FFF2-40B4-BE49-F238E27FC236}">
                <a16:creationId xmlns:a16="http://schemas.microsoft.com/office/drawing/2014/main" id="{89785B79-EF49-4ACF-A26A-A75D356267CC}"/>
              </a:ext>
            </a:extLst>
          </p:cNvPr>
          <p:cNvSpPr/>
          <p:nvPr/>
        </p:nvSpPr>
        <p:spPr>
          <a:xfrm>
            <a:off x="755650" y="2840696"/>
            <a:ext cx="5462270" cy="481263"/>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Twinkl" pitchFamily="2" charset="0"/>
              </a:rPr>
              <a:t>social distancing</a:t>
            </a:r>
          </a:p>
        </p:txBody>
      </p:sp>
      <p:sp>
        <p:nvSpPr>
          <p:cNvPr id="14" name="Rectangle: Rounded Corners 13">
            <a:extLst>
              <a:ext uri="{FF2B5EF4-FFF2-40B4-BE49-F238E27FC236}">
                <a16:creationId xmlns:a16="http://schemas.microsoft.com/office/drawing/2014/main" id="{D7CC56F5-326D-46C9-A11B-F61C0AD6423D}"/>
              </a:ext>
            </a:extLst>
          </p:cNvPr>
          <p:cNvSpPr/>
          <p:nvPr/>
        </p:nvSpPr>
        <p:spPr>
          <a:xfrm>
            <a:off x="755650" y="3547247"/>
            <a:ext cx="5462270" cy="481263"/>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Twinkl" pitchFamily="2" charset="0"/>
              </a:rPr>
              <a:t>washing our hands</a:t>
            </a:r>
          </a:p>
        </p:txBody>
      </p:sp>
      <p:pic>
        <p:nvPicPr>
          <p:cNvPr id="8" name="Picture 7">
            <a:extLst>
              <a:ext uri="{FF2B5EF4-FFF2-40B4-BE49-F238E27FC236}">
                <a16:creationId xmlns:a16="http://schemas.microsoft.com/office/drawing/2014/main" id="{A454948E-87F2-46D0-9920-D931DFC61A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446" r="17012"/>
          <a:stretch/>
        </p:blipFill>
        <p:spPr>
          <a:xfrm>
            <a:off x="5130266" y="1586841"/>
            <a:ext cx="2935705" cy="2942761"/>
          </a:xfrm>
          <a:prstGeom prst="ellipse">
            <a:avLst/>
          </a:prstGeom>
          <a:ln w="28575">
            <a:solidFill>
              <a:srgbClr val="E87B0E"/>
            </a:solidFill>
          </a:ln>
        </p:spPr>
      </p:pic>
      <p:pic>
        <p:nvPicPr>
          <p:cNvPr id="5" name="Picture 4">
            <a:extLst>
              <a:ext uri="{FF2B5EF4-FFF2-40B4-BE49-F238E27FC236}">
                <a16:creationId xmlns:a16="http://schemas.microsoft.com/office/drawing/2014/main" id="{168EB4DA-92BB-4432-B981-F940BEE681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209"/>
          <a:stretch/>
        </p:blipFill>
        <p:spPr>
          <a:xfrm>
            <a:off x="2744593" y="3578226"/>
            <a:ext cx="2299626" cy="2374899"/>
          </a:xfrm>
          <a:prstGeom prst="rect">
            <a:avLst/>
          </a:prstGeom>
        </p:spPr>
      </p:pic>
      <p:sp>
        <p:nvSpPr>
          <p:cNvPr id="15" name="Rectangle: Rounded Corners 14">
            <a:extLst>
              <a:ext uri="{FF2B5EF4-FFF2-40B4-BE49-F238E27FC236}">
                <a16:creationId xmlns:a16="http://schemas.microsoft.com/office/drawing/2014/main" id="{87A5F950-0766-4F6A-8CA6-DB8BE5AE3A4B}"/>
              </a:ext>
            </a:extLst>
          </p:cNvPr>
          <p:cNvSpPr/>
          <p:nvPr/>
        </p:nvSpPr>
        <p:spPr>
          <a:xfrm>
            <a:off x="755650" y="5467899"/>
            <a:ext cx="7632700" cy="624926"/>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Twinkl" pitchFamily="2" charset="0"/>
              </a:rPr>
              <a:t>It is still very important that we stay safe. </a:t>
            </a:r>
            <a:endParaRPr lang="en-US" sz="2400" b="1" dirty="0">
              <a:solidFill>
                <a:schemeClr val="bg1"/>
              </a:solidFill>
              <a:latin typeface="Twinkl" pitchFamily="2" charset="0"/>
            </a:endParaRPr>
          </a:p>
        </p:txBody>
      </p:sp>
    </p:spTree>
    <p:extLst>
      <p:ext uri="{BB962C8B-B14F-4D97-AF65-F5344CB8AC3E}">
        <p14:creationId xmlns:p14="http://schemas.microsoft.com/office/powerpoint/2010/main" val="58503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09386"/>
                </a:solidFill>
              </a:rPr>
              <a:t>Social Distancing at School</a:t>
            </a:r>
          </a:p>
        </p:txBody>
      </p:sp>
      <p:sp>
        <p:nvSpPr>
          <p:cNvPr id="3" name="Rectangle 2"/>
          <p:cNvSpPr/>
          <p:nvPr/>
        </p:nvSpPr>
        <p:spPr>
          <a:xfrm>
            <a:off x="755649" y="1486934"/>
            <a:ext cx="7632701" cy="369332"/>
          </a:xfrm>
          <a:prstGeom prst="rect">
            <a:avLst/>
          </a:prstGeom>
        </p:spPr>
        <p:txBody>
          <a:bodyPr wrap="square">
            <a:spAutoFit/>
          </a:bodyPr>
          <a:lstStyle/>
          <a:p>
            <a:r>
              <a:rPr lang="en-US" dirty="0">
                <a:latin typeface="Twinkl" pitchFamily="2" charset="0"/>
              </a:rPr>
              <a:t>In some ways, school looks different to how it did before it closed. </a:t>
            </a:r>
          </a:p>
        </p:txBody>
      </p:sp>
      <p:sp>
        <p:nvSpPr>
          <p:cNvPr id="12" name="Rectangle 11"/>
          <p:cNvSpPr/>
          <p:nvPr/>
        </p:nvSpPr>
        <p:spPr>
          <a:xfrm>
            <a:off x="755649" y="4001677"/>
            <a:ext cx="4576747" cy="923330"/>
          </a:xfrm>
          <a:prstGeom prst="rect">
            <a:avLst/>
          </a:prstGeom>
        </p:spPr>
        <p:txBody>
          <a:bodyPr wrap="square">
            <a:spAutoFit/>
          </a:bodyPr>
          <a:lstStyle/>
          <a:p>
            <a:r>
              <a:rPr lang="en-US" dirty="0">
                <a:latin typeface="Twinkl" pitchFamily="2" charset="0"/>
              </a:rPr>
              <a:t>Everyone needs to have more space around them to stop germs spreading. This is called </a:t>
            </a:r>
            <a:r>
              <a:rPr lang="en-US" b="1" dirty="0">
                <a:latin typeface="Twinkl" pitchFamily="2" charset="0"/>
              </a:rPr>
              <a:t>social distancing.</a:t>
            </a:r>
          </a:p>
        </p:txBody>
      </p:sp>
      <p:sp>
        <p:nvSpPr>
          <p:cNvPr id="8" name="Cloud Callout 3">
            <a:extLst>
              <a:ext uri="{FF2B5EF4-FFF2-40B4-BE49-F238E27FC236}">
                <a16:creationId xmlns:a16="http://schemas.microsoft.com/office/drawing/2014/main" id="{BFC7D897-E969-4437-A278-666D4E677A83}"/>
              </a:ext>
            </a:extLst>
          </p:cNvPr>
          <p:cNvSpPr/>
          <p:nvPr/>
        </p:nvSpPr>
        <p:spPr>
          <a:xfrm>
            <a:off x="1965961" y="1947707"/>
            <a:ext cx="2515020" cy="1709894"/>
          </a:xfrm>
          <a:prstGeom prst="cloudCallout">
            <a:avLst>
              <a:gd name="adj1" fmla="val -11405"/>
              <a:gd name="adj2" fmla="val 44049"/>
            </a:avLst>
          </a:prstGeom>
          <a:solidFill>
            <a:srgbClr val="009386"/>
          </a:solidFill>
          <a:ln>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dk1"/>
              </a:buClr>
              <a:buSzPts val="1800"/>
            </a:pPr>
            <a:r>
              <a:rPr lang="en-US" sz="2000" dirty="0">
                <a:latin typeface="Twinkl" pitchFamily="2" charset="0"/>
              </a:rPr>
              <a:t>What do you notice that is different?</a:t>
            </a:r>
            <a:endParaRPr lang="en-GB" sz="2000" b="1" dirty="0">
              <a:solidFill>
                <a:schemeClr val="bg1"/>
              </a:solidFill>
            </a:endParaRPr>
          </a:p>
        </p:txBody>
      </p:sp>
      <p:sp>
        <p:nvSpPr>
          <p:cNvPr id="9" name="Cloud Callout 3">
            <a:extLst>
              <a:ext uri="{FF2B5EF4-FFF2-40B4-BE49-F238E27FC236}">
                <a16:creationId xmlns:a16="http://schemas.microsoft.com/office/drawing/2014/main" id="{77FD5976-EDAE-437F-A0E1-003A5C05B114}"/>
              </a:ext>
            </a:extLst>
          </p:cNvPr>
          <p:cNvSpPr/>
          <p:nvPr/>
        </p:nvSpPr>
        <p:spPr>
          <a:xfrm>
            <a:off x="4572000" y="1947707"/>
            <a:ext cx="2597795" cy="1709894"/>
          </a:xfrm>
          <a:prstGeom prst="cloudCallout">
            <a:avLst>
              <a:gd name="adj1" fmla="val -11405"/>
              <a:gd name="adj2" fmla="val 44049"/>
            </a:avLst>
          </a:prstGeom>
          <a:solidFill>
            <a:srgbClr val="EB8634"/>
          </a:solidFill>
          <a:ln>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winkl" pitchFamily="2" charset="0"/>
              </a:rPr>
              <a:t>Why do you think this is? </a:t>
            </a:r>
          </a:p>
        </p:txBody>
      </p:sp>
      <p:sp>
        <p:nvSpPr>
          <p:cNvPr id="10" name="Rectangle: Rounded Corners 9">
            <a:extLst>
              <a:ext uri="{FF2B5EF4-FFF2-40B4-BE49-F238E27FC236}">
                <a16:creationId xmlns:a16="http://schemas.microsoft.com/office/drawing/2014/main" id="{D5220C84-7014-4D21-9C3F-BB56A029C550}"/>
              </a:ext>
            </a:extLst>
          </p:cNvPr>
          <p:cNvSpPr/>
          <p:nvPr/>
        </p:nvSpPr>
        <p:spPr>
          <a:xfrm>
            <a:off x="755649" y="5150021"/>
            <a:ext cx="6511925" cy="923330"/>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Twinkl" pitchFamily="2" charset="0"/>
              </a:rPr>
              <a:t>Remember: </a:t>
            </a:r>
          </a:p>
          <a:p>
            <a:r>
              <a:rPr lang="en-US" sz="2000" b="1" dirty="0">
                <a:latin typeface="Twinkl" pitchFamily="2" charset="0"/>
              </a:rPr>
              <a:t>To stay safe we keep our distance.     </a:t>
            </a:r>
          </a:p>
        </p:txBody>
      </p:sp>
      <p:sp>
        <p:nvSpPr>
          <p:cNvPr id="13" name="Freeform: Shape 12">
            <a:extLst>
              <a:ext uri="{FF2B5EF4-FFF2-40B4-BE49-F238E27FC236}">
                <a16:creationId xmlns:a16="http://schemas.microsoft.com/office/drawing/2014/main" id="{BC0B3BB1-3A6A-4B80-A69E-0D7EDC4BBA7A}"/>
              </a:ext>
            </a:extLst>
          </p:cNvPr>
          <p:cNvSpPr/>
          <p:nvPr/>
        </p:nvSpPr>
        <p:spPr>
          <a:xfrm>
            <a:off x="5806018" y="3557641"/>
            <a:ext cx="2582331" cy="2582332"/>
          </a:xfrm>
          <a:custGeom>
            <a:avLst/>
            <a:gdLst>
              <a:gd name="connsiteX0" fmla="*/ 1464469 w 2928938"/>
              <a:gd name="connsiteY0" fmla="*/ 0 h 2928939"/>
              <a:gd name="connsiteX1" fmla="*/ 2921377 w 2928938"/>
              <a:gd name="connsiteY1" fmla="*/ 1314736 h 2928939"/>
              <a:gd name="connsiteX2" fmla="*/ 2923043 w 2928938"/>
              <a:gd name="connsiteY2" fmla="*/ 1347717 h 2928939"/>
              <a:gd name="connsiteX3" fmla="*/ 2923677 w 2928938"/>
              <a:gd name="connsiteY3" fmla="*/ 1349762 h 2928939"/>
              <a:gd name="connsiteX4" fmla="*/ 2928938 w 2928938"/>
              <a:gd name="connsiteY4" fmla="*/ 1401948 h 2928939"/>
              <a:gd name="connsiteX5" fmla="*/ 2928938 w 2928938"/>
              <a:gd name="connsiteY5" fmla="*/ 1464469 h 2928939"/>
              <a:gd name="connsiteX6" fmla="*/ 2928938 w 2928938"/>
              <a:gd name="connsiteY6" fmla="*/ 2669992 h 2928939"/>
              <a:gd name="connsiteX7" fmla="*/ 2669991 w 2928938"/>
              <a:gd name="connsiteY7" fmla="*/ 2928939 h 2928939"/>
              <a:gd name="connsiteX8" fmla="*/ 1634237 w 2928938"/>
              <a:gd name="connsiteY8" fmla="*/ 2928939 h 2928939"/>
              <a:gd name="connsiteX9" fmla="*/ 1582051 w 2928938"/>
              <a:gd name="connsiteY9" fmla="*/ 2923678 h 2928939"/>
              <a:gd name="connsiteX10" fmla="*/ 1580174 w 2928938"/>
              <a:gd name="connsiteY10" fmla="*/ 2923096 h 2928939"/>
              <a:gd name="connsiteX11" fmla="*/ 1464469 w 2928938"/>
              <a:gd name="connsiteY11" fmla="*/ 2928938 h 2928939"/>
              <a:gd name="connsiteX12" fmla="*/ 0 w 2928938"/>
              <a:gd name="connsiteY12" fmla="*/ 1464469 h 2928939"/>
              <a:gd name="connsiteX13" fmla="*/ 1464469 w 2928938"/>
              <a:gd name="connsiteY13" fmla="*/ 0 h 292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8938" h="2928939">
                <a:moveTo>
                  <a:pt x="1464469" y="0"/>
                </a:moveTo>
                <a:cubicBezTo>
                  <a:pt x="2222723" y="0"/>
                  <a:pt x="2846382" y="576268"/>
                  <a:pt x="2921377" y="1314736"/>
                </a:cubicBezTo>
                <a:lnTo>
                  <a:pt x="2923043" y="1347717"/>
                </a:lnTo>
                <a:lnTo>
                  <a:pt x="2923677" y="1349762"/>
                </a:lnTo>
                <a:cubicBezTo>
                  <a:pt x="2927127" y="1366618"/>
                  <a:pt x="2928938" y="1384072"/>
                  <a:pt x="2928938" y="1401948"/>
                </a:cubicBezTo>
                <a:lnTo>
                  <a:pt x="2928938" y="1464469"/>
                </a:lnTo>
                <a:lnTo>
                  <a:pt x="2928938" y="2669992"/>
                </a:lnTo>
                <a:cubicBezTo>
                  <a:pt x="2928938" y="2813004"/>
                  <a:pt x="2813003" y="2928939"/>
                  <a:pt x="2669991" y="2928939"/>
                </a:cubicBezTo>
                <a:lnTo>
                  <a:pt x="1634237" y="2928939"/>
                </a:lnTo>
                <a:cubicBezTo>
                  <a:pt x="1616361" y="2928939"/>
                  <a:pt x="1598907" y="2927128"/>
                  <a:pt x="1582051" y="2923678"/>
                </a:cubicBezTo>
                <a:lnTo>
                  <a:pt x="1580174" y="2923096"/>
                </a:lnTo>
                <a:lnTo>
                  <a:pt x="1464469" y="2928938"/>
                </a:lnTo>
                <a:cubicBezTo>
                  <a:pt x="655665" y="2928938"/>
                  <a:pt x="0" y="2273273"/>
                  <a:pt x="0" y="1464469"/>
                </a:cubicBezTo>
                <a:cubicBezTo>
                  <a:pt x="0" y="655665"/>
                  <a:pt x="655665" y="0"/>
                  <a:pt x="1464469" y="0"/>
                </a:cubicBezTo>
                <a:close/>
              </a:path>
            </a:pathLst>
          </a:custGeom>
          <a:blipFill>
            <a:blip r:embed="rId2"/>
            <a:stretch>
              <a:fillRect l="-15036" t="-211" r="-19370" b="-1626"/>
            </a:stretch>
          </a:blipFill>
          <a:ln w="28575">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9989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9" grpId="0" animBg="1"/>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
            <a:extLst>
              <a:ext uri="{FF2B5EF4-FFF2-40B4-BE49-F238E27FC236}">
                <a16:creationId xmlns:a16="http://schemas.microsoft.com/office/drawing/2014/main" id="{B128475C-B808-4E57-9D13-B0F4928027D1}"/>
              </a:ext>
            </a:extLst>
          </p:cNvPr>
          <p:cNvSpPr/>
          <p:nvPr/>
        </p:nvSpPr>
        <p:spPr>
          <a:xfrm>
            <a:off x="755650" y="1469061"/>
            <a:ext cx="7632699" cy="1057300"/>
          </a:xfrm>
          <a:prstGeom prst="roundRect">
            <a:avLst>
              <a:gd name="adj" fmla="val 10817"/>
            </a:avLst>
          </a:prstGeom>
          <a:solidFill>
            <a:schemeClr val="bg1"/>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solidFill>
                  <a:schemeClr val="tx1"/>
                </a:solidFill>
                <a:latin typeface="Twinkl" pitchFamily="2" charset="0"/>
              </a:rPr>
              <a:t>Regularly washing our hands helps to keep us safe. </a:t>
            </a:r>
          </a:p>
          <a:p>
            <a:pPr algn="ctr"/>
            <a:r>
              <a:rPr lang="en-GB" dirty="0">
                <a:solidFill>
                  <a:schemeClr val="tx1"/>
                </a:solidFill>
                <a:latin typeface="Twinkl" pitchFamily="2" charset="0"/>
              </a:rPr>
              <a:t>We must wash them with soap for 20 seconds.</a:t>
            </a:r>
          </a:p>
          <a:p>
            <a:pPr algn="ctr"/>
            <a:r>
              <a:rPr lang="en-GB" dirty="0">
                <a:solidFill>
                  <a:schemeClr val="tx1"/>
                </a:solidFill>
                <a:latin typeface="Twinkl" pitchFamily="2" charset="0"/>
              </a:rPr>
              <a:t>This washes away germs and helps to stop us getting ill. </a:t>
            </a:r>
          </a:p>
        </p:txBody>
      </p:sp>
      <p:sp>
        <p:nvSpPr>
          <p:cNvPr id="21" name="Title 20"/>
          <p:cNvSpPr>
            <a:spLocks noGrp="1"/>
          </p:cNvSpPr>
          <p:nvPr>
            <p:ph type="title"/>
          </p:nvPr>
        </p:nvSpPr>
        <p:spPr/>
        <p:txBody>
          <a:bodyPr/>
          <a:lstStyle/>
          <a:p>
            <a:r>
              <a:rPr lang="en-GB" sz="3600" dirty="0">
                <a:solidFill>
                  <a:srgbClr val="009386"/>
                </a:solidFill>
              </a:rPr>
              <a:t>Washing Our Hands</a:t>
            </a:r>
          </a:p>
        </p:txBody>
      </p:sp>
      <p:grpSp>
        <p:nvGrpSpPr>
          <p:cNvPr id="11" name="Group 10">
            <a:extLst>
              <a:ext uri="{FF2B5EF4-FFF2-40B4-BE49-F238E27FC236}">
                <a16:creationId xmlns:a16="http://schemas.microsoft.com/office/drawing/2014/main" id="{CFEE56B5-D6DE-43DB-B8CD-51A2584E7A0C}"/>
              </a:ext>
            </a:extLst>
          </p:cNvPr>
          <p:cNvGrpSpPr/>
          <p:nvPr/>
        </p:nvGrpSpPr>
        <p:grpSpPr>
          <a:xfrm>
            <a:off x="755650" y="2799598"/>
            <a:ext cx="6858000" cy="1982096"/>
            <a:chOff x="1138235" y="2498102"/>
            <a:chExt cx="6858000" cy="1982096"/>
          </a:xfrm>
        </p:grpSpPr>
        <p:sp>
          <p:nvSpPr>
            <p:cNvPr id="13" name="Rounded Rectangle 1">
              <a:extLst>
                <a:ext uri="{FF2B5EF4-FFF2-40B4-BE49-F238E27FC236}">
                  <a16:creationId xmlns:a16="http://schemas.microsoft.com/office/drawing/2014/main" id="{F39C1D2B-EBA7-41F7-9475-A612D614E792}"/>
                </a:ext>
              </a:extLst>
            </p:cNvPr>
            <p:cNvSpPr/>
            <p:nvPr/>
          </p:nvSpPr>
          <p:spPr>
            <a:xfrm>
              <a:off x="1157285" y="2498102"/>
              <a:ext cx="5340351" cy="580703"/>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solidFill>
                    <a:schemeClr val="bg1"/>
                  </a:solidFill>
                </a:rPr>
                <a:t>We should wash our hands throughout the day:</a:t>
              </a:r>
            </a:p>
          </p:txBody>
        </p:sp>
        <p:sp>
          <p:nvSpPr>
            <p:cNvPr id="14" name="Rectangle 13">
              <a:extLst>
                <a:ext uri="{FF2B5EF4-FFF2-40B4-BE49-F238E27FC236}">
                  <a16:creationId xmlns:a16="http://schemas.microsoft.com/office/drawing/2014/main" id="{C5FD7AC8-4777-4C3E-877A-1979445DAAF8}"/>
                </a:ext>
              </a:extLst>
            </p:cNvPr>
            <p:cNvSpPr/>
            <p:nvPr/>
          </p:nvSpPr>
          <p:spPr>
            <a:xfrm>
              <a:off x="1138235" y="3002870"/>
              <a:ext cx="6858000" cy="1477328"/>
            </a:xfrm>
            <a:prstGeom prst="rect">
              <a:avLst/>
            </a:prstGeom>
          </p:spPr>
          <p:txBody>
            <a:bodyPr wrap="square">
              <a:spAutoFit/>
            </a:bodyPr>
            <a:lstStyle/>
            <a:p>
              <a:pPr lvl="0">
                <a:spcBef>
                  <a:spcPts val="1000"/>
                </a:spcBef>
                <a:buClr>
                  <a:schemeClr val="dk1"/>
                </a:buClr>
                <a:buSzPts val="1800"/>
              </a:pPr>
              <a:endParaRPr lang="en-GB" dirty="0"/>
            </a:p>
            <a:p>
              <a:pPr marL="342900" indent="-342900">
                <a:buFont typeface="Arial" panose="020B0604020202020204" pitchFamily="34" charset="0"/>
                <a:buChar char="•"/>
              </a:pPr>
              <a:r>
                <a:rPr lang="en-US" dirty="0">
                  <a:latin typeface="Twinkl" pitchFamily="2" charset="0"/>
                </a:rPr>
                <a:t>before eating</a:t>
              </a:r>
            </a:p>
            <a:p>
              <a:pPr marL="342900" indent="-342900">
                <a:buFont typeface="Arial" panose="020B0604020202020204" pitchFamily="34" charset="0"/>
                <a:buChar char="•"/>
              </a:pPr>
              <a:r>
                <a:rPr lang="en-US" dirty="0">
                  <a:latin typeface="Twinkl" pitchFamily="2" charset="0"/>
                </a:rPr>
                <a:t>after we have been to the toilet</a:t>
              </a:r>
            </a:p>
            <a:p>
              <a:pPr marL="342900" indent="-342900">
                <a:buFont typeface="Arial" panose="020B0604020202020204" pitchFamily="34" charset="0"/>
                <a:buChar char="•"/>
              </a:pPr>
              <a:r>
                <a:rPr lang="en-US" dirty="0">
                  <a:latin typeface="Twinkl" pitchFamily="2" charset="0"/>
                </a:rPr>
                <a:t>after we cough or sneeze</a:t>
              </a:r>
            </a:p>
            <a:p>
              <a:pPr marL="342900" indent="-342900">
                <a:buFont typeface="Arial" panose="020B0604020202020204" pitchFamily="34" charset="0"/>
                <a:buChar char="•"/>
              </a:pPr>
              <a:r>
                <a:rPr lang="en-US" dirty="0">
                  <a:latin typeface="Twinkl" pitchFamily="2" charset="0"/>
                </a:rPr>
                <a:t>after we have been out to play.</a:t>
              </a:r>
            </a:p>
          </p:txBody>
        </p:sp>
      </p:grpSp>
      <p:pic>
        <p:nvPicPr>
          <p:cNvPr id="4" name="Picture 3">
            <a:extLst>
              <a:ext uri="{FF2B5EF4-FFF2-40B4-BE49-F238E27FC236}">
                <a16:creationId xmlns:a16="http://schemas.microsoft.com/office/drawing/2014/main" id="{4E1BE55B-729C-48F9-ADD4-0287C14A5A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5697" y="2440338"/>
            <a:ext cx="2561503" cy="3850246"/>
          </a:xfrm>
          <a:prstGeom prst="rect">
            <a:avLst/>
          </a:prstGeom>
        </p:spPr>
      </p:pic>
    </p:spTree>
    <p:extLst>
      <p:ext uri="{BB962C8B-B14F-4D97-AF65-F5344CB8AC3E}">
        <p14:creationId xmlns:p14="http://schemas.microsoft.com/office/powerpoint/2010/main" val="106417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09386"/>
                </a:solidFill>
              </a:rPr>
              <a:t>Washing Our Hands</a:t>
            </a:r>
          </a:p>
        </p:txBody>
      </p:sp>
      <p:sp>
        <p:nvSpPr>
          <p:cNvPr id="3" name="Rectangle 2"/>
          <p:cNvSpPr/>
          <p:nvPr/>
        </p:nvSpPr>
        <p:spPr>
          <a:xfrm>
            <a:off x="755649" y="1341055"/>
            <a:ext cx="7632701" cy="369332"/>
          </a:xfrm>
          <a:prstGeom prst="rect">
            <a:avLst/>
          </a:prstGeom>
        </p:spPr>
        <p:txBody>
          <a:bodyPr wrap="square">
            <a:spAutoFit/>
          </a:bodyPr>
          <a:lstStyle/>
          <a:p>
            <a:pPr algn="ctr"/>
            <a:r>
              <a:rPr lang="en-GB" dirty="0">
                <a:latin typeface="Twinkl" pitchFamily="2" charset="0"/>
              </a:rPr>
              <a:t>Try singing this song while you wash your hands.</a:t>
            </a:r>
          </a:p>
        </p:txBody>
      </p:sp>
      <p:sp>
        <p:nvSpPr>
          <p:cNvPr id="9" name="Rounded Rectangle 1">
            <a:extLst>
              <a:ext uri="{FF2B5EF4-FFF2-40B4-BE49-F238E27FC236}">
                <a16:creationId xmlns:a16="http://schemas.microsoft.com/office/drawing/2014/main" id="{3982DCDD-E310-4B1F-A764-6EE3E2AC6CCA}"/>
              </a:ext>
            </a:extLst>
          </p:cNvPr>
          <p:cNvSpPr/>
          <p:nvPr/>
        </p:nvSpPr>
        <p:spPr>
          <a:xfrm>
            <a:off x="1257300" y="1956008"/>
            <a:ext cx="6629400" cy="3468775"/>
          </a:xfrm>
          <a:prstGeom prst="roundRect">
            <a:avLst>
              <a:gd name="adj" fmla="val 6385"/>
            </a:avLst>
          </a:prstGeom>
          <a:solidFill>
            <a:schemeClr val="bg1"/>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solidFill>
                  <a:schemeClr val="tx1"/>
                </a:solidFill>
                <a:latin typeface="Twinkl" pitchFamily="2" charset="0"/>
              </a:rPr>
              <a:t>(Sing to the tune of ‘Here We Go Round the Mulberry Bush’.)</a:t>
            </a:r>
          </a:p>
          <a:p>
            <a:pPr algn="ctr"/>
            <a:endParaRPr lang="en-GB" dirty="0">
              <a:solidFill>
                <a:schemeClr val="tx1"/>
              </a:solidFill>
              <a:latin typeface="Twinkl" pitchFamily="2" charset="0"/>
            </a:endParaRPr>
          </a:p>
          <a:p>
            <a:pPr algn="ctr"/>
            <a:r>
              <a:rPr lang="en-GB" dirty="0">
                <a:solidFill>
                  <a:schemeClr val="tx1"/>
                </a:solidFill>
                <a:latin typeface="Twinkl" pitchFamily="2" charset="0"/>
              </a:rPr>
              <a:t>This is the way we wash our hands, </a:t>
            </a:r>
          </a:p>
          <a:p>
            <a:pPr algn="ctr"/>
            <a:r>
              <a:rPr lang="en-GB" dirty="0">
                <a:solidFill>
                  <a:schemeClr val="tx1"/>
                </a:solidFill>
                <a:latin typeface="Twinkl" pitchFamily="2" charset="0"/>
              </a:rPr>
              <a:t>Wash our hands, wash our hands. </a:t>
            </a:r>
          </a:p>
          <a:p>
            <a:pPr algn="ctr"/>
            <a:r>
              <a:rPr lang="en-GB" dirty="0">
                <a:solidFill>
                  <a:schemeClr val="tx1"/>
                </a:solidFill>
                <a:latin typeface="Twinkl" pitchFamily="2" charset="0"/>
              </a:rPr>
              <a:t>This is the way we wash our hands, </a:t>
            </a:r>
          </a:p>
          <a:p>
            <a:pPr algn="ctr"/>
            <a:r>
              <a:rPr lang="en-GB" dirty="0">
                <a:solidFill>
                  <a:schemeClr val="tx1"/>
                </a:solidFill>
                <a:latin typeface="Twinkl" pitchFamily="2" charset="0"/>
              </a:rPr>
              <a:t>With lots of soap and water!</a:t>
            </a:r>
          </a:p>
          <a:p>
            <a:pPr algn="ctr"/>
            <a:endParaRPr lang="en-GB" dirty="0">
              <a:solidFill>
                <a:schemeClr val="tx1"/>
              </a:solidFill>
              <a:latin typeface="Twinkl" pitchFamily="2" charset="0"/>
            </a:endParaRPr>
          </a:p>
          <a:p>
            <a:pPr algn="ctr"/>
            <a:r>
              <a:rPr lang="en-GB" dirty="0">
                <a:solidFill>
                  <a:schemeClr val="tx1"/>
                </a:solidFill>
                <a:latin typeface="Twinkl" pitchFamily="2" charset="0"/>
              </a:rPr>
              <a:t>This is the way we use the sink, </a:t>
            </a:r>
          </a:p>
          <a:p>
            <a:pPr algn="ctr"/>
            <a:r>
              <a:rPr lang="en-GB" dirty="0">
                <a:solidFill>
                  <a:schemeClr val="tx1"/>
                </a:solidFill>
                <a:latin typeface="Twinkl" pitchFamily="2" charset="0"/>
              </a:rPr>
              <a:t>Use the sink, use the sink. </a:t>
            </a:r>
          </a:p>
          <a:p>
            <a:pPr algn="ctr"/>
            <a:r>
              <a:rPr lang="en-GB" dirty="0">
                <a:solidFill>
                  <a:schemeClr val="tx1"/>
                </a:solidFill>
                <a:latin typeface="Twinkl" pitchFamily="2" charset="0"/>
              </a:rPr>
              <a:t>This is the way we use the sink, </a:t>
            </a:r>
          </a:p>
          <a:p>
            <a:pPr algn="ctr"/>
            <a:r>
              <a:rPr lang="en-GB" dirty="0">
                <a:solidFill>
                  <a:schemeClr val="tx1"/>
                </a:solidFill>
                <a:latin typeface="Twinkl" pitchFamily="2" charset="0"/>
              </a:rPr>
              <a:t>Get lots of nice warm water. </a:t>
            </a:r>
          </a:p>
        </p:txBody>
      </p:sp>
      <p:pic>
        <p:nvPicPr>
          <p:cNvPr id="5" name="Picture 4">
            <a:extLst>
              <a:ext uri="{FF2B5EF4-FFF2-40B4-BE49-F238E27FC236}">
                <a16:creationId xmlns:a16="http://schemas.microsoft.com/office/drawing/2014/main" id="{EDF231CC-761B-4CF0-8A65-240F04D50F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8061" y="3109914"/>
            <a:ext cx="1701059" cy="3019424"/>
          </a:xfrm>
          <a:prstGeom prst="rect">
            <a:avLst/>
          </a:prstGeom>
        </p:spPr>
      </p:pic>
      <p:pic>
        <p:nvPicPr>
          <p:cNvPr id="7" name="Picture 6">
            <a:extLst>
              <a:ext uri="{FF2B5EF4-FFF2-40B4-BE49-F238E27FC236}">
                <a16:creationId xmlns:a16="http://schemas.microsoft.com/office/drawing/2014/main" id="{A72613D3-D3DC-4876-964E-41989AE71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9025" y="3109914"/>
            <a:ext cx="1556916" cy="3019424"/>
          </a:xfrm>
          <a:prstGeom prst="rect">
            <a:avLst/>
          </a:prstGeom>
        </p:spPr>
      </p:pic>
      <p:pic>
        <p:nvPicPr>
          <p:cNvPr id="17" name="Picture 16">
            <a:extLst>
              <a:ext uri="{FF2B5EF4-FFF2-40B4-BE49-F238E27FC236}">
                <a16:creationId xmlns:a16="http://schemas.microsoft.com/office/drawing/2014/main" id="{C961D1FC-A378-4774-8B93-B4D68EC867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0307" y="1644598"/>
            <a:ext cx="621670" cy="622819"/>
          </a:xfrm>
          <a:prstGeom prst="rect">
            <a:avLst/>
          </a:prstGeom>
        </p:spPr>
      </p:pic>
      <p:pic>
        <p:nvPicPr>
          <p:cNvPr id="19" name="Picture 18">
            <a:extLst>
              <a:ext uri="{FF2B5EF4-FFF2-40B4-BE49-F238E27FC236}">
                <a16:creationId xmlns:a16="http://schemas.microsoft.com/office/drawing/2014/main" id="{4B2BB068-CF48-4BCA-9476-B3BBE18997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355154">
            <a:off x="7773001" y="2185307"/>
            <a:ext cx="385307" cy="386019"/>
          </a:xfrm>
          <a:prstGeom prst="rect">
            <a:avLst/>
          </a:prstGeom>
        </p:spPr>
      </p:pic>
      <p:pic>
        <p:nvPicPr>
          <p:cNvPr id="22" name="Picture 21">
            <a:extLst>
              <a:ext uri="{FF2B5EF4-FFF2-40B4-BE49-F238E27FC236}">
                <a16:creationId xmlns:a16="http://schemas.microsoft.com/office/drawing/2014/main" id="{E5CAF514-1E21-4500-B56A-89489A4B6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5105" y="5287591"/>
            <a:ext cx="621670" cy="622819"/>
          </a:xfrm>
          <a:prstGeom prst="rect">
            <a:avLst/>
          </a:prstGeom>
        </p:spPr>
      </p:pic>
      <p:pic>
        <p:nvPicPr>
          <p:cNvPr id="23" name="Picture 22">
            <a:extLst>
              <a:ext uri="{FF2B5EF4-FFF2-40B4-BE49-F238E27FC236}">
                <a16:creationId xmlns:a16="http://schemas.microsoft.com/office/drawing/2014/main" id="{69CC0476-76E4-4D01-896A-4ABC786E8A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5050" y="5287591"/>
            <a:ext cx="382107" cy="382813"/>
          </a:xfrm>
          <a:prstGeom prst="rect">
            <a:avLst/>
          </a:prstGeom>
        </p:spPr>
      </p:pic>
      <p:pic>
        <p:nvPicPr>
          <p:cNvPr id="24" name="Picture 23">
            <a:extLst>
              <a:ext uri="{FF2B5EF4-FFF2-40B4-BE49-F238E27FC236}">
                <a16:creationId xmlns:a16="http://schemas.microsoft.com/office/drawing/2014/main" id="{70C7CBFF-6C83-4C34-B48E-FC18F90FA4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0271" y="5359836"/>
            <a:ext cx="313638" cy="314217"/>
          </a:xfrm>
          <a:prstGeom prst="rect">
            <a:avLst/>
          </a:prstGeom>
        </p:spPr>
      </p:pic>
      <p:pic>
        <p:nvPicPr>
          <p:cNvPr id="25" name="Picture 24">
            <a:extLst>
              <a:ext uri="{FF2B5EF4-FFF2-40B4-BE49-F238E27FC236}">
                <a16:creationId xmlns:a16="http://schemas.microsoft.com/office/drawing/2014/main" id="{B6683F7D-CB18-458F-B42D-151E2A9AC6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87" y="5516944"/>
            <a:ext cx="382107" cy="382813"/>
          </a:xfrm>
          <a:prstGeom prst="rect">
            <a:avLst/>
          </a:prstGeom>
        </p:spPr>
      </p:pic>
      <p:pic>
        <p:nvPicPr>
          <p:cNvPr id="26" name="Picture 25">
            <a:extLst>
              <a:ext uri="{FF2B5EF4-FFF2-40B4-BE49-F238E27FC236}">
                <a16:creationId xmlns:a16="http://schemas.microsoft.com/office/drawing/2014/main" id="{60F02F12-8592-4696-95CB-FFE17683A8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0586" y="5432609"/>
            <a:ext cx="237358" cy="237796"/>
          </a:xfrm>
          <a:prstGeom prst="rect">
            <a:avLst/>
          </a:prstGeom>
        </p:spPr>
      </p:pic>
    </p:spTree>
    <p:extLst>
      <p:ext uri="{BB962C8B-B14F-4D97-AF65-F5344CB8AC3E}">
        <p14:creationId xmlns:p14="http://schemas.microsoft.com/office/powerpoint/2010/main" val="36307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500"/>
                            </p:stCondLst>
                            <p:childTnLst>
                              <p:par>
                                <p:cTn id="33" presetID="26" presetClass="emph" presetSubtype="0" repeatCount="indefinite" fill="hold" nodeType="afterEffect">
                                  <p:stCondLst>
                                    <p:cond delay="0"/>
                                  </p:stCondLst>
                                  <p:endCondLst>
                                    <p:cond evt="onNext" delay="0">
                                      <p:tgtEl>
                                        <p:sldTgt/>
                                      </p:tgtEl>
                                    </p:cond>
                                  </p:endCondLst>
                                  <p:childTnLst>
                                    <p:animEffect transition="out" filter="fade">
                                      <p:cBhvr>
                                        <p:cTn id="34" dur="2000" tmFilter="0, 0; .2, .5; .8, .5; 1, 0"/>
                                        <p:tgtEl>
                                          <p:spTgt spid="17"/>
                                        </p:tgtEl>
                                      </p:cBhvr>
                                    </p:animEffect>
                                    <p:animScale>
                                      <p:cBhvr>
                                        <p:cTn id="35" dur="1000" autoRev="1" fill="hold"/>
                                        <p:tgtEl>
                                          <p:spTgt spid="17"/>
                                        </p:tgtEl>
                                      </p:cBhvr>
                                      <p:by x="105000" y="105000"/>
                                    </p:animScale>
                                  </p:childTnLst>
                                </p:cTn>
                              </p:par>
                              <p:par>
                                <p:cTn id="36" presetID="26" presetClass="emph" presetSubtype="0" repeatCount="indefinite" fill="hold" nodeType="withEffect">
                                  <p:stCondLst>
                                    <p:cond delay="0"/>
                                  </p:stCondLst>
                                  <p:endCondLst>
                                    <p:cond evt="onNext" delay="0">
                                      <p:tgtEl>
                                        <p:sldTgt/>
                                      </p:tgtEl>
                                    </p:cond>
                                  </p:endCondLst>
                                  <p:childTnLst>
                                    <p:animEffect transition="out" filter="fade">
                                      <p:cBhvr>
                                        <p:cTn id="37" dur="2000" tmFilter="0, 0; .2, .5; .8, .5; 1, 0"/>
                                        <p:tgtEl>
                                          <p:spTgt spid="19"/>
                                        </p:tgtEl>
                                      </p:cBhvr>
                                    </p:animEffect>
                                    <p:animScale>
                                      <p:cBhvr>
                                        <p:cTn id="38" dur="1000" autoRev="1" fill="hold"/>
                                        <p:tgtEl>
                                          <p:spTgt spid="19"/>
                                        </p:tgtEl>
                                      </p:cBhvr>
                                      <p:by x="105000" y="105000"/>
                                    </p:animScale>
                                  </p:childTnLst>
                                </p:cTn>
                              </p:par>
                              <p:par>
                                <p:cTn id="39" presetID="26" presetClass="emph" presetSubtype="0" repeatCount="indefinite" fill="hold" nodeType="withEffect">
                                  <p:stCondLst>
                                    <p:cond delay="0"/>
                                  </p:stCondLst>
                                  <p:endCondLst>
                                    <p:cond evt="onNext" delay="0">
                                      <p:tgtEl>
                                        <p:sldTgt/>
                                      </p:tgtEl>
                                    </p:cond>
                                  </p:endCondLst>
                                  <p:childTnLst>
                                    <p:animEffect transition="out" filter="fade">
                                      <p:cBhvr>
                                        <p:cTn id="40" dur="2000" tmFilter="0, 0; .2, .5; .8, .5; 1, 0"/>
                                        <p:tgtEl>
                                          <p:spTgt spid="22"/>
                                        </p:tgtEl>
                                      </p:cBhvr>
                                    </p:animEffect>
                                    <p:animScale>
                                      <p:cBhvr>
                                        <p:cTn id="41" dur="1000" autoRev="1" fill="hold"/>
                                        <p:tgtEl>
                                          <p:spTgt spid="22"/>
                                        </p:tgtEl>
                                      </p:cBhvr>
                                      <p:by x="105000" y="105000"/>
                                    </p:animScale>
                                  </p:childTnLst>
                                </p:cTn>
                              </p:par>
                              <p:par>
                                <p:cTn id="42" presetID="26" presetClass="emph" presetSubtype="0" repeatCount="indefinite" fill="hold" nodeType="withEffect">
                                  <p:stCondLst>
                                    <p:cond delay="0"/>
                                  </p:stCondLst>
                                  <p:endCondLst>
                                    <p:cond evt="onNext" delay="0">
                                      <p:tgtEl>
                                        <p:sldTgt/>
                                      </p:tgtEl>
                                    </p:cond>
                                  </p:endCondLst>
                                  <p:childTnLst>
                                    <p:animEffect transition="out" filter="fade">
                                      <p:cBhvr>
                                        <p:cTn id="43" dur="2000" tmFilter="0, 0; .2, .5; .8, .5; 1, 0"/>
                                        <p:tgtEl>
                                          <p:spTgt spid="23"/>
                                        </p:tgtEl>
                                      </p:cBhvr>
                                    </p:animEffect>
                                    <p:animScale>
                                      <p:cBhvr>
                                        <p:cTn id="44" dur="1000" autoRev="1" fill="hold"/>
                                        <p:tgtEl>
                                          <p:spTgt spid="23"/>
                                        </p:tgtEl>
                                      </p:cBhvr>
                                      <p:by x="105000" y="105000"/>
                                    </p:animScale>
                                  </p:childTnLst>
                                </p:cTn>
                              </p:par>
                              <p:par>
                                <p:cTn id="45" presetID="26" presetClass="emph" presetSubtype="0" repeatCount="indefinite" fill="hold" nodeType="withEffect">
                                  <p:stCondLst>
                                    <p:cond delay="0"/>
                                  </p:stCondLst>
                                  <p:endCondLst>
                                    <p:cond evt="onNext" delay="0">
                                      <p:tgtEl>
                                        <p:sldTgt/>
                                      </p:tgtEl>
                                    </p:cond>
                                  </p:endCondLst>
                                  <p:childTnLst>
                                    <p:animEffect transition="out" filter="fade">
                                      <p:cBhvr>
                                        <p:cTn id="46" dur="2000" tmFilter="0, 0; .2, .5; .8, .5; 1, 0"/>
                                        <p:tgtEl>
                                          <p:spTgt spid="24"/>
                                        </p:tgtEl>
                                      </p:cBhvr>
                                    </p:animEffect>
                                    <p:animScale>
                                      <p:cBhvr>
                                        <p:cTn id="47" dur="1000" autoRev="1" fill="hold"/>
                                        <p:tgtEl>
                                          <p:spTgt spid="24"/>
                                        </p:tgtEl>
                                      </p:cBhvr>
                                      <p:by x="105000" y="105000"/>
                                    </p:animScale>
                                  </p:childTnLst>
                                </p:cTn>
                              </p:par>
                              <p:par>
                                <p:cTn id="48" presetID="26" presetClass="emph" presetSubtype="0" repeatCount="indefinite" fill="hold" nodeType="withEffect">
                                  <p:stCondLst>
                                    <p:cond delay="0"/>
                                  </p:stCondLst>
                                  <p:endCondLst>
                                    <p:cond evt="onNext" delay="0">
                                      <p:tgtEl>
                                        <p:sldTgt/>
                                      </p:tgtEl>
                                    </p:cond>
                                  </p:endCondLst>
                                  <p:childTnLst>
                                    <p:animEffect transition="out" filter="fade">
                                      <p:cBhvr>
                                        <p:cTn id="49" dur="2000" tmFilter="0, 0; .2, .5; .8, .5; 1, 0"/>
                                        <p:tgtEl>
                                          <p:spTgt spid="25"/>
                                        </p:tgtEl>
                                      </p:cBhvr>
                                    </p:animEffect>
                                    <p:animScale>
                                      <p:cBhvr>
                                        <p:cTn id="50" dur="1000" autoRev="1" fill="hold"/>
                                        <p:tgtEl>
                                          <p:spTgt spid="25"/>
                                        </p:tgtEl>
                                      </p:cBhvr>
                                      <p:by x="105000" y="105000"/>
                                    </p:animScale>
                                  </p:childTnLst>
                                </p:cTn>
                              </p:par>
                              <p:par>
                                <p:cTn id="51" presetID="26" presetClass="emph" presetSubtype="0" repeatCount="indefinite" fill="hold" nodeType="withEffect">
                                  <p:stCondLst>
                                    <p:cond delay="0"/>
                                  </p:stCondLst>
                                  <p:endCondLst>
                                    <p:cond evt="onNext" delay="0">
                                      <p:tgtEl>
                                        <p:sldTgt/>
                                      </p:tgtEl>
                                    </p:cond>
                                  </p:endCondLst>
                                  <p:childTnLst>
                                    <p:animEffect transition="out" filter="fade">
                                      <p:cBhvr>
                                        <p:cTn id="52" dur="2000" tmFilter="0, 0; .2, .5; .8, .5; 1, 0"/>
                                        <p:tgtEl>
                                          <p:spTgt spid="26"/>
                                        </p:tgtEl>
                                      </p:cBhvr>
                                    </p:animEffect>
                                    <p:animScale>
                                      <p:cBhvr>
                                        <p:cTn id="53" dur="100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09386"/>
                </a:solidFill>
              </a:rPr>
              <a:t>Keeping Our Distance</a:t>
            </a:r>
          </a:p>
        </p:txBody>
      </p:sp>
      <p:sp>
        <p:nvSpPr>
          <p:cNvPr id="3" name="Rectangle 2"/>
          <p:cNvSpPr/>
          <p:nvPr/>
        </p:nvSpPr>
        <p:spPr>
          <a:xfrm>
            <a:off x="755649" y="1486934"/>
            <a:ext cx="7632701" cy="646331"/>
          </a:xfrm>
          <a:prstGeom prst="rect">
            <a:avLst/>
          </a:prstGeom>
        </p:spPr>
        <p:txBody>
          <a:bodyPr wrap="square">
            <a:spAutoFit/>
          </a:bodyPr>
          <a:lstStyle/>
          <a:p>
            <a:r>
              <a:rPr lang="en-US" dirty="0">
                <a:latin typeface="Twinkl" pitchFamily="2" charset="0"/>
              </a:rPr>
              <a:t>At school, we are pleased to see our friends again, but it is important to remember to keep a safe distance apart. </a:t>
            </a:r>
          </a:p>
        </p:txBody>
      </p:sp>
      <p:sp>
        <p:nvSpPr>
          <p:cNvPr id="12" name="Rectangle 11"/>
          <p:cNvSpPr/>
          <p:nvPr/>
        </p:nvSpPr>
        <p:spPr>
          <a:xfrm>
            <a:off x="755649" y="2286944"/>
            <a:ext cx="7731126" cy="646331"/>
          </a:xfrm>
          <a:prstGeom prst="rect">
            <a:avLst/>
          </a:prstGeom>
        </p:spPr>
        <p:txBody>
          <a:bodyPr wrap="square">
            <a:spAutoFit/>
          </a:bodyPr>
          <a:lstStyle/>
          <a:p>
            <a:r>
              <a:rPr lang="en-US" dirty="0">
                <a:latin typeface="Twinkl" pitchFamily="2" charset="0"/>
              </a:rPr>
              <a:t>We must remember to step aside to allow someone space to pass and to stay 2 </a:t>
            </a:r>
            <a:r>
              <a:rPr lang="en-US" dirty="0" err="1">
                <a:latin typeface="Twinkl" pitchFamily="2" charset="0"/>
              </a:rPr>
              <a:t>metres</a:t>
            </a:r>
            <a:r>
              <a:rPr lang="en-US" dirty="0">
                <a:latin typeface="Twinkl" pitchFamily="2" charset="0"/>
              </a:rPr>
              <a:t> apart.</a:t>
            </a:r>
          </a:p>
        </p:txBody>
      </p:sp>
      <p:sp>
        <p:nvSpPr>
          <p:cNvPr id="7" name="Rectangle 6">
            <a:extLst>
              <a:ext uri="{FF2B5EF4-FFF2-40B4-BE49-F238E27FC236}">
                <a16:creationId xmlns:a16="http://schemas.microsoft.com/office/drawing/2014/main" id="{7A529D54-B4F8-4B48-B92A-BA896A0A86F8}"/>
              </a:ext>
            </a:extLst>
          </p:cNvPr>
          <p:cNvSpPr/>
          <p:nvPr/>
        </p:nvSpPr>
        <p:spPr>
          <a:xfrm>
            <a:off x="755650" y="3272005"/>
            <a:ext cx="4307240" cy="923330"/>
          </a:xfrm>
          <a:prstGeom prst="rect">
            <a:avLst/>
          </a:prstGeom>
        </p:spPr>
        <p:txBody>
          <a:bodyPr wrap="square">
            <a:spAutoFit/>
          </a:bodyPr>
          <a:lstStyle/>
          <a:p>
            <a:r>
              <a:rPr lang="en-US" dirty="0">
                <a:latin typeface="Twinkl" pitchFamily="2" charset="0"/>
              </a:rPr>
              <a:t>We may be in a group called a ‘bubble.’ Even in our bubble, we must stay 2 </a:t>
            </a:r>
            <a:r>
              <a:rPr lang="en-US" dirty="0" err="1">
                <a:latin typeface="Twinkl" pitchFamily="2" charset="0"/>
              </a:rPr>
              <a:t>metres</a:t>
            </a:r>
            <a:r>
              <a:rPr lang="en-US" dirty="0">
                <a:latin typeface="Twinkl" pitchFamily="2" charset="0"/>
              </a:rPr>
              <a:t> apart from others. </a:t>
            </a:r>
          </a:p>
        </p:txBody>
      </p:sp>
      <p:pic>
        <p:nvPicPr>
          <p:cNvPr id="5" name="Picture 4">
            <a:extLst>
              <a:ext uri="{FF2B5EF4-FFF2-40B4-BE49-F238E27FC236}">
                <a16:creationId xmlns:a16="http://schemas.microsoft.com/office/drawing/2014/main" id="{738EAFB6-0D89-4887-8A30-E3188E747D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55" t="973" r="18542" b="841"/>
          <a:stretch/>
        </p:blipFill>
        <p:spPr>
          <a:xfrm>
            <a:off x="5264497" y="3044374"/>
            <a:ext cx="3123853" cy="3084964"/>
          </a:xfrm>
          <a:prstGeom prst="roundRect">
            <a:avLst>
              <a:gd name="adj" fmla="val 10492"/>
            </a:avLst>
          </a:prstGeom>
          <a:ln w="28575">
            <a:solidFill>
              <a:srgbClr val="009386"/>
            </a:solidFill>
          </a:ln>
        </p:spPr>
      </p:pic>
      <p:grpSp>
        <p:nvGrpSpPr>
          <p:cNvPr id="9" name="Group 8">
            <a:extLst>
              <a:ext uri="{FF2B5EF4-FFF2-40B4-BE49-F238E27FC236}">
                <a16:creationId xmlns:a16="http://schemas.microsoft.com/office/drawing/2014/main" id="{60A8FA3B-B0A5-4922-8A34-7401B541C12B}"/>
              </a:ext>
            </a:extLst>
          </p:cNvPr>
          <p:cNvGrpSpPr/>
          <p:nvPr/>
        </p:nvGrpSpPr>
        <p:grpSpPr>
          <a:xfrm>
            <a:off x="616756" y="4292264"/>
            <a:ext cx="3410850" cy="3515060"/>
            <a:chOff x="664381" y="4549439"/>
            <a:chExt cx="3410850" cy="3515060"/>
          </a:xfrm>
        </p:grpSpPr>
        <p:sp>
          <p:nvSpPr>
            <p:cNvPr id="8" name="Oval 7">
              <a:extLst>
                <a:ext uri="{FF2B5EF4-FFF2-40B4-BE49-F238E27FC236}">
                  <a16:creationId xmlns:a16="http://schemas.microsoft.com/office/drawing/2014/main" id="{F2EA01AF-95D0-4F3E-A2DB-E2E58D9AE2DB}"/>
                </a:ext>
              </a:extLst>
            </p:cNvPr>
            <p:cNvSpPr/>
            <p:nvPr/>
          </p:nvSpPr>
          <p:spPr>
            <a:xfrm>
              <a:off x="687506" y="4676774"/>
              <a:ext cx="3387725" cy="3387725"/>
            </a:xfrm>
            <a:prstGeom prst="ellipse">
              <a:avLst/>
            </a:prstGeom>
            <a:solidFill>
              <a:schemeClr val="bg1"/>
            </a:solidFill>
            <a:ln w="28575">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58E60A0-28D1-4969-A71A-A9F66815D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381" y="4549439"/>
              <a:ext cx="3388404" cy="3084965"/>
            </a:xfrm>
            <a:prstGeom prst="rect">
              <a:avLst/>
            </a:prstGeom>
          </p:spPr>
        </p:pic>
      </p:grpSp>
    </p:spTree>
    <p:extLst>
      <p:ext uri="{BB962C8B-B14F-4D97-AF65-F5344CB8AC3E}">
        <p14:creationId xmlns:p14="http://schemas.microsoft.com/office/powerpoint/2010/main" val="118752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577F3FCB-88D6-4DE9-A589-670A53FEEB57}"/>
              </a:ext>
            </a:extLst>
          </p:cNvPr>
          <p:cNvSpPr/>
          <p:nvPr/>
        </p:nvSpPr>
        <p:spPr>
          <a:xfrm>
            <a:off x="5087484" y="2640155"/>
            <a:ext cx="3037645" cy="303764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p:cNvSpPr>
            <a:spLocks noGrp="1"/>
          </p:cNvSpPr>
          <p:nvPr>
            <p:ph type="title"/>
          </p:nvPr>
        </p:nvSpPr>
        <p:spPr/>
        <p:txBody>
          <a:bodyPr/>
          <a:lstStyle/>
          <a:p>
            <a:r>
              <a:rPr lang="en-GB" sz="3600" dirty="0">
                <a:solidFill>
                  <a:srgbClr val="009386"/>
                </a:solidFill>
              </a:rPr>
              <a:t>Showing You Care </a:t>
            </a:r>
          </a:p>
        </p:txBody>
      </p:sp>
      <p:sp>
        <p:nvSpPr>
          <p:cNvPr id="3" name="Rectangle 2"/>
          <p:cNvSpPr/>
          <p:nvPr/>
        </p:nvSpPr>
        <p:spPr>
          <a:xfrm>
            <a:off x="755649" y="1486934"/>
            <a:ext cx="7632701" cy="646331"/>
          </a:xfrm>
          <a:prstGeom prst="rect">
            <a:avLst/>
          </a:prstGeom>
        </p:spPr>
        <p:txBody>
          <a:bodyPr wrap="square">
            <a:spAutoFit/>
          </a:bodyPr>
          <a:lstStyle/>
          <a:p>
            <a:r>
              <a:rPr lang="en-US" dirty="0">
                <a:latin typeface="Twinkl" pitchFamily="2" charset="0"/>
              </a:rPr>
              <a:t>Even though we cannot hug our friends or go too close, we can still show them that we care.</a:t>
            </a:r>
          </a:p>
        </p:txBody>
      </p:sp>
      <p:grpSp>
        <p:nvGrpSpPr>
          <p:cNvPr id="11" name="Group 10">
            <a:extLst>
              <a:ext uri="{FF2B5EF4-FFF2-40B4-BE49-F238E27FC236}">
                <a16:creationId xmlns:a16="http://schemas.microsoft.com/office/drawing/2014/main" id="{CFEE56B5-D6DE-43DB-B8CD-51A2584E7A0C}"/>
              </a:ext>
            </a:extLst>
          </p:cNvPr>
          <p:cNvGrpSpPr/>
          <p:nvPr/>
        </p:nvGrpSpPr>
        <p:grpSpPr>
          <a:xfrm>
            <a:off x="755650" y="2356407"/>
            <a:ext cx="6858000" cy="2153639"/>
            <a:chOff x="1138235" y="2498102"/>
            <a:chExt cx="6858000" cy="2153639"/>
          </a:xfrm>
        </p:grpSpPr>
        <p:sp>
          <p:nvSpPr>
            <p:cNvPr id="13" name="Rounded Rectangle 1">
              <a:extLst>
                <a:ext uri="{FF2B5EF4-FFF2-40B4-BE49-F238E27FC236}">
                  <a16:creationId xmlns:a16="http://schemas.microsoft.com/office/drawing/2014/main" id="{F39C1D2B-EBA7-41F7-9475-A612D614E792}"/>
                </a:ext>
              </a:extLst>
            </p:cNvPr>
            <p:cNvSpPr/>
            <p:nvPr/>
          </p:nvSpPr>
          <p:spPr>
            <a:xfrm>
              <a:off x="1145856" y="2498102"/>
              <a:ext cx="1098780" cy="51085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solidFill>
                    <a:schemeClr val="bg1"/>
                  </a:solidFill>
                </a:rPr>
                <a:t>We can:</a:t>
              </a:r>
            </a:p>
          </p:txBody>
        </p:sp>
        <p:sp>
          <p:nvSpPr>
            <p:cNvPr id="14" name="Rectangle 13">
              <a:extLst>
                <a:ext uri="{FF2B5EF4-FFF2-40B4-BE49-F238E27FC236}">
                  <a16:creationId xmlns:a16="http://schemas.microsoft.com/office/drawing/2014/main" id="{C5FD7AC8-4777-4C3E-877A-1979445DAAF8}"/>
                </a:ext>
              </a:extLst>
            </p:cNvPr>
            <p:cNvSpPr/>
            <p:nvPr/>
          </p:nvSpPr>
          <p:spPr>
            <a:xfrm>
              <a:off x="1138235" y="2897415"/>
              <a:ext cx="6858000" cy="1754326"/>
            </a:xfrm>
            <a:prstGeom prst="rect">
              <a:avLst/>
            </a:prstGeom>
          </p:spPr>
          <p:txBody>
            <a:bodyPr wrap="square">
              <a:spAutoFit/>
            </a:bodyPr>
            <a:lstStyle/>
            <a:p>
              <a:pPr lvl="0">
                <a:spcBef>
                  <a:spcPts val="1000"/>
                </a:spcBef>
                <a:buClr>
                  <a:schemeClr val="dk1"/>
                </a:buClr>
                <a:buSzPts val="1800"/>
              </a:pPr>
              <a:endParaRPr lang="en-GB" dirty="0"/>
            </a:p>
            <a:p>
              <a:pPr marL="342900" indent="-342900">
                <a:buFont typeface="Arial" panose="020B0604020202020204" pitchFamily="34" charset="0"/>
                <a:buChar char="•"/>
              </a:pPr>
              <a:r>
                <a:rPr lang="en-US" dirty="0">
                  <a:latin typeface="Twinkl" pitchFamily="2" charset="0"/>
                </a:rPr>
                <a:t>air high five</a:t>
              </a:r>
            </a:p>
            <a:p>
              <a:pPr marL="342900" indent="-342900">
                <a:buFont typeface="Arial" panose="020B0604020202020204" pitchFamily="34" charset="0"/>
                <a:buChar char="•"/>
              </a:pPr>
              <a:r>
                <a:rPr lang="en-US" dirty="0">
                  <a:latin typeface="Twinkl" pitchFamily="2" charset="0"/>
                </a:rPr>
                <a:t>wave</a:t>
              </a:r>
            </a:p>
            <a:p>
              <a:pPr marL="342900" indent="-342900">
                <a:buFont typeface="Arial" panose="020B0604020202020204" pitchFamily="34" charset="0"/>
                <a:buChar char="•"/>
              </a:pPr>
              <a:r>
                <a:rPr lang="en-US" dirty="0">
                  <a:latin typeface="Twinkl" pitchFamily="2" charset="0"/>
                </a:rPr>
                <a:t>smile</a:t>
              </a:r>
            </a:p>
            <a:p>
              <a:pPr marL="342900" indent="-342900">
                <a:buFont typeface="Arial" panose="020B0604020202020204" pitchFamily="34" charset="0"/>
                <a:buChar char="•"/>
              </a:pPr>
              <a:r>
                <a:rPr lang="en-US" dirty="0">
                  <a:latin typeface="Twinkl" pitchFamily="2" charset="0"/>
                </a:rPr>
                <a:t>do a thumbs up</a:t>
              </a:r>
            </a:p>
            <a:p>
              <a:pPr marL="342900" indent="-342900">
                <a:buFont typeface="Arial" panose="020B0604020202020204" pitchFamily="34" charset="0"/>
                <a:buChar char="•"/>
              </a:pPr>
              <a:r>
                <a:rPr lang="en-US" dirty="0">
                  <a:latin typeface="Twinkl" pitchFamily="2" charset="0"/>
                </a:rPr>
                <a:t>air hug</a:t>
              </a:r>
            </a:p>
          </p:txBody>
        </p:sp>
      </p:grpSp>
      <p:sp>
        <p:nvSpPr>
          <p:cNvPr id="8" name="Rounded Rectangle 1">
            <a:extLst>
              <a:ext uri="{FF2B5EF4-FFF2-40B4-BE49-F238E27FC236}">
                <a16:creationId xmlns:a16="http://schemas.microsoft.com/office/drawing/2014/main" id="{B20D6A9C-6BE1-4854-8249-79DCD579E8F8}"/>
              </a:ext>
            </a:extLst>
          </p:cNvPr>
          <p:cNvSpPr/>
          <p:nvPr/>
        </p:nvSpPr>
        <p:spPr>
          <a:xfrm>
            <a:off x="-231863" y="4961619"/>
            <a:ext cx="5112473" cy="799101"/>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en-US" dirty="0">
                <a:latin typeface="Twinkl" pitchFamily="2" charset="0"/>
              </a:rPr>
              <a:t>We can still have fun and play with our friends, without getting too close.</a:t>
            </a:r>
          </a:p>
        </p:txBody>
      </p:sp>
      <p:pic>
        <p:nvPicPr>
          <p:cNvPr id="5" name="Picture 4">
            <a:extLst>
              <a:ext uri="{FF2B5EF4-FFF2-40B4-BE49-F238E27FC236}">
                <a16:creationId xmlns:a16="http://schemas.microsoft.com/office/drawing/2014/main" id="{6E35D124-616E-4C8A-AB5F-D440F1E36A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028"/>
          <a:stretch/>
        </p:blipFill>
        <p:spPr>
          <a:xfrm>
            <a:off x="7109460" y="2525103"/>
            <a:ext cx="1278890" cy="3227558"/>
          </a:xfrm>
          <a:prstGeom prst="rect">
            <a:avLst/>
          </a:prstGeom>
        </p:spPr>
      </p:pic>
      <p:pic>
        <p:nvPicPr>
          <p:cNvPr id="12" name="Picture 11">
            <a:extLst>
              <a:ext uri="{FF2B5EF4-FFF2-40B4-BE49-F238E27FC236}">
                <a16:creationId xmlns:a16="http://schemas.microsoft.com/office/drawing/2014/main" id="{89DF19AB-9818-439C-AB80-017A36D34C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82" r="63304"/>
          <a:stretch/>
        </p:blipFill>
        <p:spPr>
          <a:xfrm>
            <a:off x="4705351" y="2525103"/>
            <a:ext cx="1910080" cy="3227558"/>
          </a:xfrm>
          <a:prstGeom prst="rect">
            <a:avLst/>
          </a:prstGeom>
        </p:spPr>
      </p:pic>
    </p:spTree>
    <p:extLst>
      <p:ext uri="{BB962C8B-B14F-4D97-AF65-F5344CB8AC3E}">
        <p14:creationId xmlns:p14="http://schemas.microsoft.com/office/powerpoint/2010/main" val="404400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09386"/>
                </a:solidFill>
              </a:rPr>
              <a:t>When We Feel Sad</a:t>
            </a:r>
          </a:p>
        </p:txBody>
      </p:sp>
      <p:sp>
        <p:nvSpPr>
          <p:cNvPr id="3" name="Rectangle 2"/>
          <p:cNvSpPr/>
          <p:nvPr/>
        </p:nvSpPr>
        <p:spPr>
          <a:xfrm>
            <a:off x="745601" y="1235684"/>
            <a:ext cx="7667542" cy="2585323"/>
          </a:xfrm>
          <a:prstGeom prst="rect">
            <a:avLst/>
          </a:prstGeom>
        </p:spPr>
        <p:txBody>
          <a:bodyPr wrap="square">
            <a:spAutoFit/>
          </a:bodyPr>
          <a:lstStyle/>
          <a:p>
            <a:r>
              <a:rPr lang="en-GB" dirty="0">
                <a:latin typeface="Twinkl" pitchFamily="2" charset="0"/>
              </a:rPr>
              <a:t>There are many reasons why we might be feeling upset and sometimes we don't really know why we feel sad. However, there are also lots of different ways to help make ourselves feel better. It is important to let someone know if you are feeling upset and talking about our worries can help make us feel better. You could talk to a grown up or a friend. You could also find a quiet space and take some </a:t>
            </a:r>
          </a:p>
          <a:p>
            <a:r>
              <a:rPr lang="en-GB" dirty="0">
                <a:latin typeface="Twinkl" pitchFamily="2" charset="0"/>
              </a:rPr>
              <a:t>deep breaths. Sometimes listening to music</a:t>
            </a:r>
          </a:p>
          <a:p>
            <a:r>
              <a:rPr lang="en-GB" dirty="0">
                <a:latin typeface="Twinkl" pitchFamily="2" charset="0"/>
              </a:rPr>
              <a:t>or doing an activity you enjoy, like drawing, </a:t>
            </a:r>
          </a:p>
          <a:p>
            <a:r>
              <a:rPr lang="en-GB" dirty="0">
                <a:latin typeface="Twinkl" pitchFamily="2" charset="0"/>
              </a:rPr>
              <a:t>can make you feel better too.</a:t>
            </a:r>
          </a:p>
        </p:txBody>
      </p:sp>
      <p:sp>
        <p:nvSpPr>
          <p:cNvPr id="8" name="Rounded Rectangle 1">
            <a:extLst>
              <a:ext uri="{FF2B5EF4-FFF2-40B4-BE49-F238E27FC236}">
                <a16:creationId xmlns:a16="http://schemas.microsoft.com/office/drawing/2014/main" id="{B20D6A9C-6BE1-4854-8249-79DCD579E8F8}"/>
              </a:ext>
            </a:extLst>
          </p:cNvPr>
          <p:cNvSpPr/>
          <p:nvPr/>
        </p:nvSpPr>
        <p:spPr>
          <a:xfrm>
            <a:off x="-231863" y="4961619"/>
            <a:ext cx="5112473" cy="799101"/>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en-GB" dirty="0">
                <a:latin typeface="Twinkl" pitchFamily="2" charset="0"/>
              </a:rPr>
              <a:t>Have you ever tried giving yourself a hug? Give it a go – it feels good!</a:t>
            </a:r>
          </a:p>
        </p:txBody>
      </p:sp>
      <p:sp>
        <p:nvSpPr>
          <p:cNvPr id="16" name="Rectangle 15">
            <a:extLst>
              <a:ext uri="{FF2B5EF4-FFF2-40B4-BE49-F238E27FC236}">
                <a16:creationId xmlns:a16="http://schemas.microsoft.com/office/drawing/2014/main" id="{DA802BA3-56F2-4F2F-86BE-BC8CB50E74BD}"/>
              </a:ext>
            </a:extLst>
          </p:cNvPr>
          <p:cNvSpPr/>
          <p:nvPr/>
        </p:nvSpPr>
        <p:spPr>
          <a:xfrm>
            <a:off x="745601" y="3838892"/>
            <a:ext cx="4340749" cy="923330"/>
          </a:xfrm>
          <a:prstGeom prst="rect">
            <a:avLst/>
          </a:prstGeom>
        </p:spPr>
        <p:txBody>
          <a:bodyPr wrap="square">
            <a:spAutoFit/>
          </a:bodyPr>
          <a:lstStyle/>
          <a:p>
            <a:r>
              <a:rPr lang="en-GB" dirty="0">
                <a:latin typeface="Twinkl" pitchFamily="2" charset="0"/>
              </a:rPr>
              <a:t>If you see someone who is upset, you can help them by smiling, asking them if they are okay, or talking to them. </a:t>
            </a:r>
          </a:p>
        </p:txBody>
      </p:sp>
      <p:grpSp>
        <p:nvGrpSpPr>
          <p:cNvPr id="7" name="Group 6">
            <a:extLst>
              <a:ext uri="{FF2B5EF4-FFF2-40B4-BE49-F238E27FC236}">
                <a16:creationId xmlns:a16="http://schemas.microsoft.com/office/drawing/2014/main" id="{A8D14178-1B0C-4415-B8C3-5923E08B4204}"/>
              </a:ext>
            </a:extLst>
          </p:cNvPr>
          <p:cNvGrpSpPr/>
          <p:nvPr/>
        </p:nvGrpSpPr>
        <p:grpSpPr>
          <a:xfrm>
            <a:off x="5196427" y="2876107"/>
            <a:ext cx="3686044" cy="3216718"/>
            <a:chOff x="2280913" y="3341458"/>
            <a:chExt cx="3480846" cy="3037647"/>
          </a:xfrm>
        </p:grpSpPr>
        <p:sp>
          <p:nvSpPr>
            <p:cNvPr id="17" name="Oval 16">
              <a:extLst>
                <a:ext uri="{FF2B5EF4-FFF2-40B4-BE49-F238E27FC236}">
                  <a16:creationId xmlns:a16="http://schemas.microsoft.com/office/drawing/2014/main" id="{BD40B539-D4FC-4297-BDCD-0E063494E4D6}"/>
                </a:ext>
              </a:extLst>
            </p:cNvPr>
            <p:cNvSpPr/>
            <p:nvPr/>
          </p:nvSpPr>
          <p:spPr>
            <a:xfrm>
              <a:off x="2280913" y="3341460"/>
              <a:ext cx="3037645" cy="3037645"/>
            </a:xfrm>
            <a:prstGeom prst="ellipse">
              <a:avLst/>
            </a:prstGeom>
            <a:solidFill>
              <a:schemeClr val="bg1"/>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C446F741-13BA-4639-B198-5631DDE87639}"/>
                </a:ext>
              </a:extLst>
            </p:cNvPr>
            <p:cNvGrpSpPr/>
            <p:nvPr/>
          </p:nvGrpSpPr>
          <p:grpSpPr>
            <a:xfrm>
              <a:off x="2292419" y="3341458"/>
              <a:ext cx="3469340" cy="3037646"/>
              <a:chOff x="2292419" y="3341458"/>
              <a:chExt cx="3469340" cy="3037646"/>
            </a:xfrm>
          </p:grpSpPr>
          <p:sp>
            <p:nvSpPr>
              <p:cNvPr id="18" name="Oval 17">
                <a:extLst>
                  <a:ext uri="{FF2B5EF4-FFF2-40B4-BE49-F238E27FC236}">
                    <a16:creationId xmlns:a16="http://schemas.microsoft.com/office/drawing/2014/main" id="{3CA5BDB6-0472-42F7-ADFD-F9AEE1058BC0}"/>
                  </a:ext>
                </a:extLst>
              </p:cNvPr>
              <p:cNvSpPr/>
              <p:nvPr/>
            </p:nvSpPr>
            <p:spPr>
              <a:xfrm>
                <a:off x="2292419" y="3341459"/>
                <a:ext cx="3037645" cy="3037645"/>
              </a:xfrm>
              <a:prstGeom prst="ellipse">
                <a:avLst/>
              </a:prstGeom>
              <a:blipFill>
                <a:blip r:embed="rId2"/>
                <a:stretch>
                  <a:fillRect/>
                </a:stretch>
              </a:blip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D8DF4094-BF02-4248-B525-E9B8D5CD21F4}"/>
                  </a:ext>
                </a:extLst>
              </p:cNvPr>
              <p:cNvSpPr/>
              <p:nvPr/>
            </p:nvSpPr>
            <p:spPr>
              <a:xfrm>
                <a:off x="2292419" y="3341458"/>
                <a:ext cx="3469340" cy="2456669"/>
              </a:xfrm>
              <a:prstGeom prst="rect">
                <a:avLst/>
              </a:prstGeom>
              <a:blipFill>
                <a:blip r:embed="rId2"/>
                <a:stretch>
                  <a:fillRect r="12443" b="-23649"/>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Tree>
    <p:extLst>
      <p:ext uri="{BB962C8B-B14F-4D97-AF65-F5344CB8AC3E}">
        <p14:creationId xmlns:p14="http://schemas.microsoft.com/office/powerpoint/2010/main" val="133074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640</TotalTime>
  <Words>735</Words>
  <Application>Microsoft Office PowerPoint</Application>
  <PresentationFormat>On-screen Show (4:3)</PresentationFormat>
  <Paragraphs>77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Twinkl</vt:lpstr>
      <vt:lpstr>Calibri</vt:lpstr>
      <vt:lpstr>Office Theme</vt:lpstr>
      <vt:lpstr>PowerPoint Presentation</vt:lpstr>
      <vt:lpstr>It’s Good to Be Back</vt:lpstr>
      <vt:lpstr>Staying Safe</vt:lpstr>
      <vt:lpstr>Social Distancing at School</vt:lpstr>
      <vt:lpstr>Washing Our Hands</vt:lpstr>
      <vt:lpstr>Washing Our Hands</vt:lpstr>
      <vt:lpstr>Keeping Our Distance</vt:lpstr>
      <vt:lpstr>Showing You Care </vt:lpstr>
      <vt:lpstr>When We Feel Sad</vt:lpstr>
      <vt:lpstr>Keeping Equipment Clean </vt:lpstr>
      <vt:lpstr>Stay Safe, Stay Happy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 Malecki</dc:creator>
  <cp:lastModifiedBy>Laura Bergin</cp:lastModifiedBy>
  <cp:revision>60</cp:revision>
  <dcterms:created xsi:type="dcterms:W3CDTF">2020-04-10T09:05:38Z</dcterms:created>
  <dcterms:modified xsi:type="dcterms:W3CDTF">2020-09-11T13:39:46Z</dcterms:modified>
</cp:coreProperties>
</file>